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8" r:id="rId3"/>
    <p:sldId id="269" r:id="rId4"/>
    <p:sldId id="276" r:id="rId5"/>
    <p:sldId id="270" r:id="rId6"/>
    <p:sldId id="271" r:id="rId7"/>
    <p:sldId id="272" r:id="rId8"/>
    <p:sldId id="273" r:id="rId9"/>
    <p:sldId id="274" r:id="rId10"/>
    <p:sldId id="275" r:id="rId11"/>
  </p:sldIdLst>
  <p:sldSz cx="9144000" cy="6858000" type="screen4x3"/>
  <p:notesSz cx="6858000" cy="9144000"/>
  <p:embeddedFontLst>
    <p:embeddedFont>
      <p:font typeface="Sassoon Infant Rg" panose="02000503030000020003" charset="0"/>
      <p:regular r:id="rId14"/>
      <p:bold r:id="rId15"/>
    </p:embeddedFont>
    <p:embeddedFont>
      <p:font typeface="Sassoon Infant Md" panose="02000603050000020003" charset="0"/>
      <p:regular r:id="rId16"/>
    </p:embeddedFont>
    <p:embeddedFont>
      <p:font typeface="Calibri" panose="020F0502020204030204" pitchFamily="34" charset="0"/>
      <p:regular r:id="rId17"/>
      <p:bold r:id="rId18"/>
      <p:italic r:id="rId19"/>
      <p:boldItalic r:id="rId20"/>
    </p:embeddedFont>
    <p:embeddedFont>
      <p:font typeface="BPreplay" panose="020005030000000200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86" d="100"/>
          <a:sy n="86" d="100"/>
        </p:scale>
        <p:origin x="834" y="84"/>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12/03/2016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12/03/2016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12/03/2016</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6"/>
                </a:solidFill>
                <a:latin typeface="BPreplay" panose="02000503000000020004" pitchFamily="50" charset="0"/>
              </a:rPr>
              <a:t>Phonics Screening Check</a:t>
            </a:r>
            <a:endParaRPr lang="en-GB" altLang="en-US" sz="5000" b="1" dirty="0">
              <a:solidFill>
                <a:schemeClr val="accent6"/>
              </a:solidFill>
              <a:latin typeface="BPreplay" panose="02000503000000020004" pitchFamily="50" charset="0"/>
            </a:endParaRP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a:t>
            </a:r>
            <a:r>
              <a:rPr lang="en-GB" altLang="en-US" sz="3200" dirty="0" smtClean="0">
                <a:solidFill>
                  <a:schemeClr val="tx2"/>
                </a:solidFill>
                <a:latin typeface="BPreplay" panose="02000503000000020004" pitchFamily="50" charset="0"/>
              </a:rPr>
              <a:t>Guide for Parents</a:t>
            </a:r>
            <a:endParaRPr lang="en-GB" altLang="en-US" sz="3200" dirty="0">
              <a:solidFill>
                <a:schemeClr val="tx2"/>
              </a:solidFill>
              <a:latin typeface="BPreplay" panose="02000503000000020004" pitchFamily="50" charset="0"/>
            </a:endParaRP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6"/>
                </a:solidFill>
                <a:latin typeface="BPreplay" panose="02000503000000020004" pitchFamily="50" charset="0"/>
              </a:rPr>
              <a:t>Year One</a:t>
            </a:r>
            <a:endParaRPr lang="en-GB" altLang="en-US" sz="5400" dirty="0">
              <a:solidFill>
                <a:schemeClr val="accent6"/>
              </a:solidFill>
              <a:latin typeface="BPreplay" panose="02000503000000020004" pitchFamily="50"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1</a:t>
            </a:r>
          </a:p>
          <a:p>
            <a:pPr algn="ctr">
              <a:defRPr/>
            </a:pPr>
            <a:r>
              <a:rPr lang="en-GB" sz="2000" dirty="0" smtClean="0">
                <a:solidFill>
                  <a:schemeClr val="accent6"/>
                </a:solidFill>
                <a:latin typeface="BPreplay" panose="02000503000000020004" pitchFamily="50" charset="0"/>
              </a:rPr>
              <a:t>What </a:t>
            </a:r>
            <a:r>
              <a:rPr lang="en-GB" sz="2000" dirty="0">
                <a:solidFill>
                  <a:schemeClr val="accent6"/>
                </a:solidFill>
                <a:latin typeface="BPreplay" panose="02000503000000020004" pitchFamily="50"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2</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6"/>
                </a:solidFill>
                <a:latin typeface="BPreplay" panose="02000503000000020004" pitchFamily="50" charset="0"/>
              </a:rPr>
              <a:t>3</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What Happens During the </a:t>
            </a:r>
            <a:r>
              <a:rPr lang="en-GB" sz="2000" dirty="0" smtClean="0">
                <a:solidFill>
                  <a:schemeClr val="accent6"/>
                </a:solidFill>
                <a:latin typeface="BPreplay" panose="02000503000000020004" pitchFamily="50" charset="0"/>
              </a:rPr>
              <a:t>Screening?</a:t>
            </a:r>
            <a:endParaRPr lang="en-GB" sz="2000" dirty="0">
              <a:solidFill>
                <a:schemeClr val="accent6"/>
              </a:solidFill>
              <a:latin typeface="BPreplay" panose="02000503000000020004" pitchFamily="50" charset="0"/>
            </a:endParaRP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4</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6"/>
                </a:solidFill>
                <a:latin typeface="BPreplay" panose="02000503000000020004" pitchFamily="50" charset="0"/>
              </a:rPr>
              <a:t>5</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smtClean="0">
                <a:solidFill>
                  <a:schemeClr val="accent6"/>
                </a:solidFill>
                <a:latin typeface="BPreplay" panose="02000503000000020004" pitchFamily="50" charset="0"/>
              </a:rPr>
              <a:t>6</a:t>
            </a:r>
          </a:p>
          <a:p>
            <a:pPr algn="ctr">
              <a:defRPr/>
            </a:pPr>
            <a:r>
              <a:rPr lang="en-GB" sz="2000" smtClean="0">
                <a:solidFill>
                  <a:schemeClr val="accent6"/>
                </a:solidFill>
                <a:latin typeface="BPreplay" panose="02000503000000020004" pitchFamily="50" charset="0"/>
              </a:rPr>
              <a:t>How Are The Results Used?</a:t>
            </a:r>
            <a:endParaRPr lang="en-GB" sz="2000" dirty="0">
              <a:solidFill>
                <a:schemeClr val="accent6"/>
              </a:solidFill>
              <a:latin typeface="BPreplay" panose="02000503000000020004" pitchFamily="50" charset="0"/>
            </a:endParaRP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6"/>
                </a:solidFill>
                <a:latin typeface="BPreplay" panose="02000503000000020004" pitchFamily="50" charset="0"/>
              </a:rPr>
              <a:t>7</a:t>
            </a:r>
            <a:endParaRPr lang="en-GB" sz="2400" b="1" dirty="0">
              <a:solidFill>
                <a:schemeClr val="accent6"/>
              </a:solidFill>
              <a:latin typeface="BPreplay" panose="02000503000000020004" pitchFamily="50" charset="0"/>
            </a:endParaRPr>
          </a:p>
          <a:p>
            <a:pPr algn="ctr">
              <a:defRPr/>
            </a:pPr>
            <a:r>
              <a:rPr lang="en-GB" sz="2000" dirty="0">
                <a:solidFill>
                  <a:schemeClr val="accent6"/>
                </a:solidFill>
                <a:latin typeface="BPreplay" panose="02000503000000020004" pitchFamily="50" charset="0"/>
              </a:rPr>
              <a:t>How Can I Help My Child At 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Early Years both Nursery and Reception. Once children begin learning sounds, these sounds are used orally to identify and make words. They will </a:t>
            </a:r>
            <a:r>
              <a:rPr lang="en-GB">
                <a:solidFill>
                  <a:schemeClr val="tx1"/>
                </a:solidFill>
                <a:latin typeface="BPreplay" panose="02000503000000020004" pitchFamily="50" charset="0"/>
              </a:rPr>
              <a:t>then </a:t>
            </a:r>
            <a:r>
              <a:rPr lang="en-GB" smtClean="0">
                <a:solidFill>
                  <a:schemeClr val="tx1"/>
                </a:solidFill>
                <a:latin typeface="BPreplay" panose="02000503000000020004" pitchFamily="50" charset="0"/>
              </a:rPr>
              <a:t>begin </a:t>
            </a:r>
            <a:r>
              <a:rPr lang="en-GB" dirty="0">
                <a:solidFill>
                  <a:schemeClr val="tx1"/>
                </a:solidFill>
                <a:latin typeface="BPreplay" panose="02000503000000020004" pitchFamily="50" charset="0"/>
              </a:rPr>
              <a:t>to learn the letters which make each of the sounds and these are used to read and spell words.</a:t>
            </a:r>
            <a:endParaRPr lang="en-GB" dirty="0" smtClean="0">
              <a:solidFill>
                <a:schemeClr val="tx1"/>
              </a:solidFill>
              <a:latin typeface="BPreplay" panose="02000503000000020004" pitchFamily="50" charset="0"/>
            </a:endParaRP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a:t>
            </a:r>
            <a:r>
              <a:rPr lang="en-GB" dirty="0" smtClean="0">
                <a:solidFill>
                  <a:schemeClr val="bg2">
                    <a:lumMod val="10000"/>
                  </a:schemeClr>
                </a:solidFill>
                <a:latin typeface="BPreplay" panose="02000503000000020004" pitchFamily="50" charset="0"/>
              </a:rPr>
              <a:t>begin </a:t>
            </a:r>
            <a:r>
              <a:rPr lang="en-GB" dirty="0">
                <a:solidFill>
                  <a:schemeClr val="bg2">
                    <a:lumMod val="10000"/>
                  </a:schemeClr>
                </a:solidFill>
                <a:latin typeface="BPreplay" panose="02000503000000020004" pitchFamily="50" charset="0"/>
              </a:rPr>
              <a:t>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endParaRPr lang="en-GB" dirty="0" smtClean="0">
              <a:solidFill>
                <a:schemeClr val="bg2">
                  <a:lumMod val="10000"/>
                </a:schemeClr>
              </a:solidFill>
              <a:latin typeface="BPreplay" panose="02000503000000020004" pitchFamily="50" charset="0"/>
            </a:endParaRPr>
          </a:p>
          <a:p>
            <a:pPr algn="just">
              <a:defRPr/>
            </a:pPr>
            <a:endParaRPr lang="en-GB" dirty="0">
              <a:solidFill>
                <a:schemeClr val="bg2">
                  <a:lumMod val="10000"/>
                </a:schemeClr>
              </a:solidFill>
              <a:latin typeface="BPreplay" panose="02000503000000020004" pitchFamily="50" charset="0"/>
            </a:endParaRPr>
          </a:p>
          <a:p>
            <a:pPr algn="just">
              <a:defRPr/>
            </a:pPr>
            <a:r>
              <a:rPr lang="en-GB" dirty="0" err="1" smtClean="0">
                <a:solidFill>
                  <a:schemeClr val="bg2">
                    <a:lumMod val="10000"/>
                  </a:schemeClr>
                </a:solidFill>
                <a:latin typeface="BPreplay" panose="02000503000000020004" pitchFamily="50" charset="0"/>
              </a:rPr>
              <a:t>Headteachers</a:t>
            </a:r>
            <a:r>
              <a:rPr lang="en-GB" dirty="0" smtClean="0">
                <a:solidFill>
                  <a:schemeClr val="bg2">
                    <a:lumMod val="10000"/>
                  </a:schemeClr>
                </a:solidFill>
                <a:latin typeface="BPreplay" panose="02000503000000020004" pitchFamily="50" charset="0"/>
              </a:rPr>
              <a:t> </a:t>
            </a:r>
            <a:r>
              <a:rPr lang="en-GB" dirty="0">
                <a:solidFill>
                  <a:schemeClr val="bg2">
                    <a:lumMod val="10000"/>
                  </a:schemeClr>
                </a:solidFill>
                <a:latin typeface="BPreplay" panose="02000503000000020004" pitchFamily="50" charset="0"/>
              </a:rPr>
              <a:t>should decide whether it is appropriate for each of their pupils to take the phonics screening check. The phonics screening check is designed to confirm whether individual children have </a:t>
            </a:r>
            <a:r>
              <a:rPr lang="en-GB" dirty="0" smtClean="0">
                <a:solidFill>
                  <a:schemeClr val="bg2">
                    <a:lumMod val="10000"/>
                  </a:schemeClr>
                </a:solidFill>
                <a:latin typeface="BPreplay" panose="02000503000000020004" pitchFamily="50" charset="0"/>
              </a:rPr>
              <a:t>learnt phonic </a:t>
            </a:r>
            <a:r>
              <a:rPr lang="en-GB" dirty="0">
                <a:solidFill>
                  <a:schemeClr val="bg2">
                    <a:lumMod val="10000"/>
                  </a:schemeClr>
                </a:solidFill>
                <a:latin typeface="BPreplay" panose="02000503000000020004" pitchFamily="50" charset="0"/>
              </a:rPr>
              <a:t>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r>
              <a:rPr lang="en-GB" altLang="en-US" sz="3600" dirty="0" smtClean="0">
                <a:solidFill>
                  <a:schemeClr val="accent6"/>
                </a:solidFill>
                <a:latin typeface="BPreplay" panose="02000503000000020004" pitchFamily="50" charset="0"/>
              </a:rPr>
              <a:t>?</a:t>
            </a:r>
            <a:endParaRPr lang="en-GB" altLang="en-US" sz="3600" dirty="0">
              <a:solidFill>
                <a:schemeClr val="accent6"/>
              </a:solidFill>
              <a:latin typeface="BPreplay" panose="02000503000000020004"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a:t>
            </a:r>
            <a:r>
              <a:rPr lang="en-GB" dirty="0" smtClean="0">
                <a:solidFill>
                  <a:schemeClr val="bg2">
                    <a:lumMod val="10000"/>
                  </a:schemeClr>
                </a:solidFill>
                <a:latin typeface="BPreplay" panose="02000503000000020004" pitchFamily="50" charset="0"/>
              </a:rPr>
              <a:t>one-to-one </a:t>
            </a:r>
            <a:r>
              <a:rPr lang="en-GB" dirty="0">
                <a:solidFill>
                  <a:schemeClr val="bg2">
                    <a:lumMod val="10000"/>
                  </a:schemeClr>
                </a:solidFill>
                <a:latin typeface="BPreplay" panose="02000503000000020004" pitchFamily="50"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words)</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Are The 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a:t>
            </a:r>
            <a:r>
              <a:rPr lang="en-GB" dirty="0" smtClean="0">
                <a:solidFill>
                  <a:schemeClr val="bg2">
                    <a:lumMod val="10000"/>
                  </a:schemeClr>
                </a:solidFill>
                <a:latin typeface="BPreplay" panose="02000503000000020004" pitchFamily="50" charset="0"/>
              </a:rPr>
              <a:t>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smtClean="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smtClean="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smtClean="0">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r>
              <a:rPr lang="en-GB" dirty="0" smtClean="0">
                <a:solidFill>
                  <a:schemeClr val="bg2">
                    <a:lumMod val="10000"/>
                  </a:schemeClr>
                </a:solidFill>
                <a:latin typeface="BPreplay" panose="02000503000000020004" pitchFamily="50" charset="0"/>
              </a:rPr>
              <a: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Child At 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1210</TotalTime>
  <Words>655</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Sassoon Infant Rg</vt:lpstr>
      <vt:lpstr>Sassoon Infant Md</vt:lpstr>
      <vt:lpstr>Calibri</vt:lpstr>
      <vt:lpstr>Arial</vt:lpstr>
      <vt:lpstr>BPreplay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Paul</cp:lastModifiedBy>
  <cp:revision>121</cp:revision>
  <dcterms:created xsi:type="dcterms:W3CDTF">2014-10-01T16:09:27Z</dcterms:created>
  <dcterms:modified xsi:type="dcterms:W3CDTF">2016-03-12T21:54:51Z</dcterms:modified>
</cp:coreProperties>
</file>